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3E"/>
    <a:srgbClr val="FBFBFB"/>
    <a:srgbClr val="6B6B6B"/>
    <a:srgbClr val="0D0D0D"/>
    <a:srgbClr val="31092D"/>
    <a:srgbClr val="E1F1F4"/>
    <a:srgbClr val="8DC63F"/>
    <a:srgbClr val="FBE2A3"/>
    <a:srgbClr val="ED1C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74" autoAdjust="0"/>
    <p:restoredTop sz="96357" autoAdjust="0"/>
  </p:normalViewPr>
  <p:slideViewPr>
    <p:cSldViewPr snapToGrid="0" showGuides="1">
      <p:cViewPr>
        <p:scale>
          <a:sx n="20" d="100"/>
          <a:sy n="20" d="100"/>
        </p:scale>
        <p:origin x="388" y="-344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5" Type="http://schemas.openxmlformats.org/officeDocument/2006/relationships/image" Target="../media/image12.emf"/><Relationship Id="rId10" Type="http://schemas.openxmlformats.org/officeDocument/2006/relationships/hyperlink" Target="https://eur-lex.europa.eu/legal-content/EN/TXT/?uri=CELEX%3A32018H0790&amp;qid=170169109860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vzor, Symetrie, čtverec, design&#10;&#10;Popis byl vytvořen automaticky">
            <a:extLst>
              <a:ext uri="{FF2B5EF4-FFF2-40B4-BE49-F238E27FC236}">
                <a16:creationId xmlns:a16="http://schemas.microsoft.com/office/drawing/2014/main" id="{3ED5D9B5-7FCD-0F83-C922-51139590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46" y="27016770"/>
            <a:ext cx="5177729" cy="51777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468994" y="-36151"/>
            <a:ext cx="1307342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1818" y="0"/>
            <a:ext cx="12991019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cs-CZ" sz="1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528" y="2094383"/>
            <a:ext cx="21779342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goes here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11659" y="8490109"/>
            <a:ext cx="12223242" cy="1663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</a:t>
            </a:r>
            <a:r>
              <a:rPr lang="cs-CZ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 analysis, which involves repeated observations of individuals, is 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a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valuable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source of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information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but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inaccessible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cs-CZ" sz="3600" dirty="0" err="1">
                <a:latin typeface="Lato" panose="020F0502020204030203" pitchFamily="34" charset="0"/>
                <a:cs typeface="Segoe UI" panose="020B0502040204020203" pitchFamily="34" charset="0"/>
              </a:rPr>
              <a:t>due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to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data protection laws. Techniques like Statistical Disclosure Control and Synthetic data generation are essential for safe data use. However, there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i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s a notable gap 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in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available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data, particularly in fields like health and mobile traffic, where data must often be detailed for meaningful analysis. 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Mobility Tracking</a:t>
            </a:r>
            <a:r>
              <a:rPr lang="cs-CZ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Public </a:t>
            </a: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Health</a:t>
            </a:r>
            <a:r>
              <a:rPr lang="cs-CZ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cs-CZ" sz="3600" b="1" dirty="0" err="1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Example</a:t>
            </a: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cs-CZ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7126841" y="534018"/>
            <a:ext cx="12139887" cy="2684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Challenges </a:t>
            </a:r>
            <a:r>
              <a:rPr lang="cs-CZ" sz="4800" b="1" dirty="0">
                <a:latin typeface="Lato" panose="020F0502020204030203" pitchFamily="34" charset="0"/>
                <a:cs typeface="Segoe UI" panose="020B0502040204020203" pitchFamily="34" charset="0"/>
              </a:rPr>
              <a:t>of </a:t>
            </a: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anonymizing longitudinal data </a:t>
            </a: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Temporal Uniqueness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Re-identification Risk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Consistency in Anonymization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Granularity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Loss of Data Utility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Updating Anonymized Data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Dynamic Features</a:t>
            </a:r>
            <a:endParaRPr lang="cs-CZ" sz="44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cs-CZ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Graphs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Correlation tables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Figures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Extra nuance that you’re worried about leaving out.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Keep it messy!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This section is just for you.</a:t>
            </a: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Collected [what] from [population]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Tested it with X process.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Illustrate your methods if you can.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Try a flowchart!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Graph/table with </a:t>
            </a:r>
            <a:r>
              <a:rPr lang="en-US" sz="4800" b="1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essential results only</a:t>
            </a: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All the other correlations in the ammo bar.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cs-CZ" sz="4800" dirty="0">
              <a:solidFill>
                <a:srgbClr val="FF0000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478025" y="4252185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897007" y="3733370"/>
            <a:ext cx="10082194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cs-CZ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Zürich</a:t>
            </a: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University of Applied Sciences Northwestern</a:t>
            </a:r>
            <a:r>
              <a:rPr lang="cs-CZ" sz="3600" i="1">
                <a:latin typeface="Lato" panose="020F0502020204030203" pitchFamily="34" charset="0"/>
                <a:cs typeface="Segoe UI" panose="020B0502040204020203" pitchFamily="34" charset="0"/>
              </a:rPr>
              <a:t> 	</a:t>
            </a:r>
            <a:r>
              <a:rPr lang="en-US" sz="3600" i="1">
                <a:latin typeface="Lato" panose="020F0502020204030203" pitchFamily="34" charset="0"/>
                <a:cs typeface="Segoe UI" panose="020B0502040204020203" pitchFamily="34" charset="0"/>
              </a:rPr>
              <a:t>Switzerland</a:t>
            </a:r>
            <a:endParaRPr lang="cs-CZ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cs-CZ" sz="3600" i="1" dirty="0">
                <a:latin typeface="Lato" panose="020F0502020204030203" pitchFamily="34" charset="0"/>
                <a:cs typeface="Segoe UI" panose="020B0502040204020203" pitchFamily="34" charset="0"/>
              </a:rPr>
              <a:t>- </a:t>
            </a: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Swiss Data Anonymization Competence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4359" y="807463"/>
            <a:ext cx="1190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Lato" panose="020F0502020204030203" pitchFamily="34" charset="0"/>
                <a:cs typeface="Segoe UI" panose="020B0502040204020203" pitchFamily="34" charset="0"/>
              </a:rPr>
              <a:t>Anonymization of longitudinal demographic data</a:t>
            </a:r>
            <a:endParaRPr lang="en-US" sz="72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62BF9C0-8774-4458-8210-ACA478800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4101" y="13358194"/>
            <a:ext cx="12223692" cy="8149128"/>
          </a:xfrm>
          <a:prstGeom prst="rect">
            <a:avLst/>
          </a:prstGeom>
        </p:spPr>
      </p:pic>
      <p:pic>
        <p:nvPicPr>
          <p:cNvPr id="6" name="Obrázek 5" descr="Obsah obrázku Lidská tvář, osoba, oblečení, úsměv&#10;&#10;Popis byl vytvořen automaticky">
            <a:extLst>
              <a:ext uri="{FF2B5EF4-FFF2-40B4-BE49-F238E27FC236}">
                <a16:creationId xmlns:a16="http://schemas.microsoft.com/office/drawing/2014/main" id="{654B1AA9-3261-EE34-AE10-D55CD47E7A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355"/>
          <a:stretch/>
        </p:blipFill>
        <p:spPr>
          <a:xfrm>
            <a:off x="1039886" y="4811321"/>
            <a:ext cx="1670382" cy="221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Obrázek 28" descr="Obsah obrázku kruh, skica, symbol, Písmo&#10;&#10;Popis byl vytvořen automaticky">
            <a:extLst>
              <a:ext uri="{FF2B5EF4-FFF2-40B4-BE49-F238E27FC236}">
                <a16:creationId xmlns:a16="http://schemas.microsoft.com/office/drawing/2014/main" id="{A53CF3FC-AF24-1230-D2DE-BC9358C2A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841" y="29102093"/>
            <a:ext cx="3509615" cy="3509615"/>
          </a:xfrm>
          <a:prstGeom prst="rect">
            <a:avLst/>
          </a:prstGeom>
        </p:spPr>
      </p:pic>
      <p:pic>
        <p:nvPicPr>
          <p:cNvPr id="40" name="Obrázek 39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5774CFD2-973E-F0C3-9B60-B7F966EDD5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7903" r="32568" b="18880"/>
          <a:stretch/>
        </p:blipFill>
        <p:spPr>
          <a:xfrm>
            <a:off x="44970540" y="29408785"/>
            <a:ext cx="3759200" cy="2529923"/>
          </a:xfrm>
          <a:prstGeom prst="rect">
            <a:avLst/>
          </a:prstGeom>
        </p:spPr>
      </p:pic>
      <p:pic>
        <p:nvPicPr>
          <p:cNvPr id="42" name="Obrázek 41" descr="Obsah obrázku Písmo, Grafika, logo, symbol&#10;&#10;Popis byl vytvořen automaticky">
            <a:extLst>
              <a:ext uri="{FF2B5EF4-FFF2-40B4-BE49-F238E27FC236}">
                <a16:creationId xmlns:a16="http://schemas.microsoft.com/office/drawing/2014/main" id="{6C167CB5-2A25-B5E7-DE28-2678A3C6E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8" y="29489451"/>
            <a:ext cx="3370636" cy="2529923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1CD3B9C2-A3CA-8C33-00BF-E69071C629C6}"/>
              </a:ext>
            </a:extLst>
          </p:cNvPr>
          <p:cNvSpPr/>
          <p:nvPr/>
        </p:nvSpPr>
        <p:spPr>
          <a:xfrm>
            <a:off x="827604" y="3713284"/>
            <a:ext cx="100821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cs-CZ" sz="4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  <a:endParaRPr lang="en-US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7BD027-1D8D-B9C9-0BAA-12877EC7FE7A}"/>
              </a:ext>
            </a:extLst>
          </p:cNvPr>
          <p:cNvSpPr txBox="1"/>
          <p:nvPr/>
        </p:nvSpPr>
        <p:spPr>
          <a:xfrm>
            <a:off x="2087201" y="26205448"/>
            <a:ext cx="10891999" cy="599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Open Science, Open Access, Open Data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Research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data that results from publicly funded research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should be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findable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interoperable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reusable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(‘FAIR principles’)</a:t>
            </a:r>
            <a:endParaRPr lang="cs-CZ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therefore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replicable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transparent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trustworthy</a:t>
            </a:r>
            <a:endParaRPr lang="cs-CZ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as open as possible, as closed as necessary</a:t>
            </a:r>
          </a:p>
          <a:p>
            <a:pPr marL="0" lvl="1"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Commission Recommendation (EU) 2018/790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10"/>
              </a:rPr>
              <a:t>on access to and preservation of scientific information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Obrázek 9" descr="Obsah obrázku Grafika, Písmo, logo, symbol&#10;&#10;Popis byl vytvořen automaticky">
            <a:extLst>
              <a:ext uri="{FF2B5EF4-FFF2-40B4-BE49-F238E27FC236}">
                <a16:creationId xmlns:a16="http://schemas.microsoft.com/office/drawing/2014/main" id="{AEC35F9F-93D7-DA6D-92AB-9B2C05234F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" y="30824326"/>
            <a:ext cx="1253808" cy="1221598"/>
          </a:xfrm>
          <a:prstGeom prst="rect">
            <a:avLst/>
          </a:prstGeom>
        </p:spPr>
      </p:pic>
      <p:pic>
        <p:nvPicPr>
          <p:cNvPr id="13" name="Obrázek 12" descr="Obsah obrázku umění, Dětské kresby, snímek obrazovky&#10;&#10;Popis byl vytvořen automaticky">
            <a:extLst>
              <a:ext uri="{FF2B5EF4-FFF2-40B4-BE49-F238E27FC236}">
                <a16:creationId xmlns:a16="http://schemas.microsoft.com/office/drawing/2014/main" id="{8239B2AA-6F2F-87ED-A723-87430C21A2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" y="26385833"/>
            <a:ext cx="1599210" cy="1599210"/>
          </a:xfrm>
          <a:prstGeom prst="rect">
            <a:avLst/>
          </a:prstGeom>
        </p:spPr>
      </p:pic>
      <p:pic>
        <p:nvPicPr>
          <p:cNvPr id="23" name="Obrázek 22" descr="Obsah obrázku Písmo, Grafika, logo, design&#10;&#10;Popis byl vytvořen automaticky">
            <a:extLst>
              <a:ext uri="{FF2B5EF4-FFF2-40B4-BE49-F238E27FC236}">
                <a16:creationId xmlns:a16="http://schemas.microsoft.com/office/drawing/2014/main" id="{82BDCA56-C7D8-5D02-66F7-BE7A80A02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>
          <a:xfrm>
            <a:off x="150261" y="28825322"/>
            <a:ext cx="1936941" cy="106362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B489B79-4AA9-3643-0695-6572EA841513}"/>
              </a:ext>
            </a:extLst>
          </p:cNvPr>
          <p:cNvSpPr txBox="1"/>
          <p:nvPr/>
        </p:nvSpPr>
        <p:spPr>
          <a:xfrm>
            <a:off x="36926054" y="27016770"/>
            <a:ext cx="12139888" cy="289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Acknowledgments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This work was funded by the Swiss National Science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Foundation with grant number 211751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: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 "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Harnessing event and longitudinal data in industry and health</a:t>
            </a:r>
            <a:r>
              <a:rPr lang="cs-CZ" sz="2800" i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sector through privacy preserving technologies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"</a:t>
            </a:r>
            <a:r>
              <a:rPr lang="cs-CZ" sz="28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A3760EA-FDED-FBEE-BCD8-5EA393AB1359}"/>
              </a:ext>
            </a:extLst>
          </p:cNvPr>
          <p:cNvSpPr/>
          <p:nvPr/>
        </p:nvSpPr>
        <p:spPr>
          <a:xfrm>
            <a:off x="24989103" y="2859933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BF8F3099-D06C-303C-4B22-5800E64F2C6A}"/>
              </a:ext>
            </a:extLst>
          </p:cNvPr>
          <p:cNvSpPr txBox="1"/>
          <p:nvPr/>
        </p:nvSpPr>
        <p:spPr>
          <a:xfrm>
            <a:off x="26670067" y="28698272"/>
            <a:ext cx="4723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</a:t>
            </a:r>
            <a:r>
              <a:rPr lang="cs-CZ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rgbClr val="CDCDCD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43C62C69-F1A7-B376-B9DD-B396A780887D}"/>
              </a:ext>
            </a:extLst>
          </p:cNvPr>
          <p:cNvCxnSpPr>
            <a:cxnSpLocks/>
          </p:cNvCxnSpPr>
          <p:nvPr/>
        </p:nvCxnSpPr>
        <p:spPr>
          <a:xfrm flipH="1">
            <a:off x="23595929" y="2960563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EEA5AD0D-F097-4F42-84F5-86FFA5D7D3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348" y="15279606"/>
            <a:ext cx="5722624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745979E-E384-B7A9-8CD3-4D73F1840C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626" y="15279605"/>
            <a:ext cx="5770677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724C17-0A4D-CF06-86CF-B4019EDFBFFC}"/>
              </a:ext>
            </a:extLst>
          </p:cNvPr>
          <p:cNvSpPr txBox="1"/>
          <p:nvPr/>
        </p:nvSpPr>
        <p:spPr>
          <a:xfrm>
            <a:off x="412348" y="19319468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1: Mobility in Switzerland: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Microcensus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on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transport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behaviour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2005. 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0ED3212-E767-6C73-9A0A-080DB3A98581}"/>
              </a:ext>
            </a:extLst>
          </p:cNvPr>
          <p:cNvSpPr txBox="1"/>
          <p:nvPr/>
        </p:nvSpPr>
        <p:spPr>
          <a:xfrm>
            <a:off x="6536353" y="19257535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2: Swisscom’s mobility insight platform with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movement statistics</a:t>
            </a:r>
            <a:r>
              <a:rPr lang="cs-CZ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Obrázek 24">
            <a:extLst>
              <a:ext uri="{FF2B5EF4-FFF2-40B4-BE49-F238E27FC236}">
                <a16:creationId xmlns:a16="http://schemas.microsoft.com/office/drawing/2014/main" id="{74B79A6C-F8E4-7EFC-F62F-2463BA0EBA3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2717"/>
          <a:stretch/>
        </p:blipFill>
        <p:spPr>
          <a:xfrm>
            <a:off x="395704" y="21242206"/>
            <a:ext cx="5842970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220E7DB-01CC-6C35-A053-2D78E21A4F7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290"/>
          <a:stretch/>
        </p:blipFill>
        <p:spPr>
          <a:xfrm>
            <a:off x="6604848" y="21242206"/>
            <a:ext cx="5988275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0119BA42-0968-D964-831C-3A134B84C9A1}"/>
              </a:ext>
            </a:extLst>
          </p:cNvPr>
          <p:cNvSpPr txBox="1"/>
          <p:nvPr/>
        </p:nvSpPr>
        <p:spPr>
          <a:xfrm>
            <a:off x="364702" y="25241450"/>
            <a:ext cx="577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3: MEIRU Population Health and Surveillance data.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B0A844CF-7643-FC2F-A149-78AAB9CD9E6D}"/>
              </a:ext>
            </a:extLst>
          </p:cNvPr>
          <p:cNvSpPr txBox="1"/>
          <p:nvPr/>
        </p:nvSpPr>
        <p:spPr>
          <a:xfrm>
            <a:off x="6604848" y="25241450"/>
            <a:ext cx="485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4: Open health management system / Malawi.</a:t>
            </a:r>
            <a:endParaRPr lang="cs-CZ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Lato Black</vt:lpstr>
      <vt:lpstr>Calibri</vt:lpstr>
      <vt:lpstr>Arial</vt:lpstr>
      <vt:lpstr>Lato</vt:lpstr>
      <vt:lpstr>Wingdings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2024_05 Poster_Novák</dc:title>
  <dc:creator>Morrison, Mike</dc:creator>
  <cp:lastModifiedBy>Jiří Novák</cp:lastModifiedBy>
  <cp:revision>134</cp:revision>
  <dcterms:created xsi:type="dcterms:W3CDTF">2019-07-02T13:39:34Z</dcterms:created>
  <dcterms:modified xsi:type="dcterms:W3CDTF">2024-05-10T14:36:48Z</dcterms:modified>
</cp:coreProperties>
</file>